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41" r:id="rId2"/>
    <p:sldId id="342" r:id="rId3"/>
    <p:sldId id="256" r:id="rId4"/>
    <p:sldId id="343" r:id="rId5"/>
    <p:sldId id="259" r:id="rId6"/>
    <p:sldId id="344" r:id="rId7"/>
    <p:sldId id="261" r:id="rId8"/>
    <p:sldId id="345" r:id="rId9"/>
    <p:sldId id="263" r:id="rId10"/>
    <p:sldId id="264" r:id="rId11"/>
    <p:sldId id="265" r:id="rId12"/>
    <p:sldId id="346" r:id="rId13"/>
    <p:sldId id="268" r:id="rId14"/>
    <p:sldId id="347" r:id="rId15"/>
    <p:sldId id="270" r:id="rId16"/>
    <p:sldId id="335" r:id="rId17"/>
    <p:sldId id="271" r:id="rId18"/>
    <p:sldId id="348" r:id="rId19"/>
    <p:sldId id="273" r:id="rId20"/>
    <p:sldId id="274" r:id="rId21"/>
    <p:sldId id="275" r:id="rId22"/>
    <p:sldId id="276" r:id="rId23"/>
    <p:sldId id="278" r:id="rId24"/>
    <p:sldId id="336" r:id="rId25"/>
    <p:sldId id="279" r:id="rId26"/>
    <p:sldId id="280" r:id="rId27"/>
    <p:sldId id="281" r:id="rId28"/>
    <p:sldId id="350" r:id="rId29"/>
    <p:sldId id="285" r:id="rId30"/>
    <p:sldId id="351" r:id="rId31"/>
    <p:sldId id="287" r:id="rId32"/>
    <p:sldId id="352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353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6" r:id="rId50"/>
    <p:sldId id="338" r:id="rId51"/>
    <p:sldId id="308" r:id="rId52"/>
    <p:sldId id="339" r:id="rId53"/>
    <p:sldId id="309" r:id="rId54"/>
    <p:sldId id="310" r:id="rId55"/>
    <p:sldId id="311" r:id="rId56"/>
    <p:sldId id="312" r:id="rId57"/>
    <p:sldId id="313" r:id="rId58"/>
    <p:sldId id="35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55" r:id="rId73"/>
    <p:sldId id="329" r:id="rId74"/>
    <p:sldId id="330" r:id="rId75"/>
    <p:sldId id="332" r:id="rId76"/>
    <p:sldId id="340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4660"/>
  </p:normalViewPr>
  <p:slideViewPr>
    <p:cSldViewPr>
      <p:cViewPr varScale="1">
        <p:scale>
          <a:sx n="102" d="100"/>
          <a:sy n="102" d="100"/>
        </p:scale>
        <p:origin x="237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679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8EF1-0A49-4B49-9AEF-BB921F389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affect the feed point impedance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A2E0A-57C3-401F-9A77-DF7888BCCC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Transmission line 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 height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settings of an antenna tuner at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input power level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E9A04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744159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63E2-3B7D-492A-8CE5-6400B3C65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term “ground gain” mean?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4479B-00EA-4992-94D4-63D650AAB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change in signal strength caused by grounding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gain of the antenna with respect to a dipole at ground level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force net gain to 0 dB by grounding part of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increase in signal strength from ground reflections in the environment of the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E9A05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1131314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B17F6AE-6AA7-07A4-8553-E6194B8CD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8D7F-E248-1ED0-A6B6-8A2B02854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does the term “ground gain” mean?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BFD7E-FD2D-4A9B-80E5-572529EF28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change in signal strength caused by grounding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gain of the antenna with respect to a dipole at ground level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force net gain to 0 dB by grounding part of the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increase in signal strength from ground reflections in the environment of the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E9A05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1134406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EC26C-040B-4DC6-9FF9-3BA616B14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(ERP) of a repeater station with 200 watts transmitter power output, 4 dB feed line loss, 3.2 dB duplexer loss, 0.8 dB circulator loss, and 10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0A883-64F1-4E55-9EC9-623ECC11E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937463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317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2,000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126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300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E9A06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514120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070F68F-248C-E366-EA26-4F9C2C86E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7B943-3DF0-BD97-4E70-FE8D36C17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(ERP) of a repeater station with 200 watts transmitter power output, 4 dB feed line loss, 3.2 dB duplexer loss, 0.8 dB circulator loss, and 10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B24EF-F28C-571C-1A88-1F3EBFF54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937463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317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2,000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126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300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E9A06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1032593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5C64D-FB82-43B6-A4E0-EEF64AA87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isotropic radiated power of a repeater station with 200 watts transmitter power output, 2 dB feed line loss, 2.8 dB duplexer loss, 1.2 dB circulator loss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04351-9411-443A-B7C3-6292B394B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159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632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63.2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E9A07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2951835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5C64D-FB82-43B6-A4E0-EEF64AA87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isotropic radiated power of a repeater station with 200 watts transmitter power output, 2 dB feed line loss, 2.8 dB duplexer loss, 1.2 dB circulator loss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dBi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04351-9411-443A-B7C3-6292B394B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159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632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63.2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E9A07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3458388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8197B-7E49-4E9C-9F9D-91F417E3F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frequency band has the smallest first Fresnel zone?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0A6BB-39AF-461C-9A1A-261A0FD674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5.8 GHz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3.4 GHz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2.4 GHz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900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E9A08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1911286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09920AF-C5E3-188B-A220-2C538A51F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1ECD6-E961-D49F-C0BB-A44EC7E4C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frequency band has the smallest first Fresnel zone?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77C6C-E3D1-8B17-472A-15CFF1E810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5.8 GHz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3.4 GHz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2.4 GHz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900 MHz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E9A08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3246237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F0DF-469B-4832-B2AC-92F1FD86D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antenna efficiency?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F03DA-2A0F-4507-8F32-ACE40CB06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Radiation resistance divided by transmission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 divided by total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Total resistance divided by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Effective radiated power divided by transmitter output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E9A09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3956278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F8528-33BA-4D38-B7D7-A32FA059C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antenna efficiency?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A5E8E-2A4A-40A7-B6DB-8086049A0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Radiation resistance divided by transmission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Radiation resistance divided by total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Total resistance divided by radiation resistance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Effective radiated power divided by transmitter output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E9A09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1475285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34FE6-1F02-493D-B6C1-08240580C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improves the efficiency of a ground-mounted quarter-wave vertical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B861E-D925-493C-BA01-9EA2B13537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Installing a radial system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Isolating the coax shield from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Shortening the radiating element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E9A10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2123475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FE8BA-391E-4C51-AFFC-EE4EDFD77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improves the efficiency of a ground-mounted quarter-wave vertical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8131EA-F60A-454F-89AE-C674DD57B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Installing a radial system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Isolating the coax shield from ground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Shortening the radiating element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E9A10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7193776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05D0-1CF0-4664-A86B-246BF7751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determines ground losses for a ground-mounted vertical antenna operating on 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0199C-5857-4F76-835D-99BACAFC1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standing wave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Distance from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Soil conductivity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Take-off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300665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05D0-1CF0-4664-A86B-246BF7751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determines ground losses for a ground-mounted vertical antenna operating on HF?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0199C-5857-4F76-835D-99BACAFC1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standing wave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Distance from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Soil conductivity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Take-off angle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E9A11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1933659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2B841-8F53-4AB6-A041-2BF9CBC24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gain does an antenna have compared to a 1/2-wavelength dipole when it has 6 dB gain over an isotropic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10244-8F8C-4477-B7C7-2D48B605A7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3.85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6.0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8.15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2.79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E9A12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2278538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35BB-F72E-41AE-B731-47F43B7D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much gain does an antenna have compared to a 1/2-wavelength dipole when it has 6 dB gain over an isotropic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F0355-08A7-4038-8C1A-F068B7EC28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3.85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6.0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8.15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2.79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E9A12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36003968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BBB48-1583-4A10-829A-9E3AD48FC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3 dB beamwidth of the antenna radiation pattern shown in Figure E9-1?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8B265-DE90-49BA-AB4A-12F1EB627E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</a:t>
            </a:r>
            <a:r>
              <a:rPr lang="pt-BR" dirty="0">
                <a:latin typeface="Calibri" panose="020F0502020204030204" pitchFamily="34" charset="0"/>
              </a:rPr>
              <a:t>B01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577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BB9F330-DFB2-1F32-E18D-6449CF0B8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8C24D-50AE-E033-347B-93CAFD479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3 dB beamwidth of the antenna radiation pattern shown in Figure E9-1?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02FBC-5291-2170-2636-B8B19F4221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30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</a:t>
            </a:r>
            <a:r>
              <a:rPr lang="pt-BR" dirty="0">
                <a:latin typeface="Calibri" panose="020F0502020204030204" pitchFamily="34" charset="0"/>
              </a:rPr>
              <a:t>B01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432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AB8D9-1DF4-4900-A6EB-40D1B6687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front-to-back ratio of the antenna radiation pattern shown in Figure E9-1?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7E7C9-B5A9-4A86-8DE1-91D5F5BF6A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36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18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E9B02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4255834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127BC-A95F-4342-858D-659C79EB9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isotropic radiator?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C7C75-84F5-473F-BD17-5D5078D11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80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calibrated, unidirectional antenna used to make precise antenna gain measurements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omnidirectional, horizontally polarized, precisely calibrated antenna used to make field measurements of antenna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hypothetical, lossless antenna having equal radiation intensity in all directions used as a reference for antenna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spacecraft antenna used to direct signals toward Earth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E9A01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17550833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A48EE06-E27E-C1D4-203B-8B8F1D341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90EF1-5A04-1ADE-32AF-DB43C0DA2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front-to-back ratio of the antenna radiation pattern shown in Figure E9-1?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C82BA-4E0A-48E8-9B59-1DECC8FDD0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36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18 dB</a:t>
            </a:r>
          </a:p>
          <a:p>
            <a:r>
              <a:rPr lang="pt-BR" dirty="0">
                <a:latin typeface="Calibri" panose="020F0502020204030204" pitchFamily="34" charset="0"/>
              </a:rPr>
              <a:t>(D) </a:t>
            </a:r>
            <a:r>
              <a:rPr lang="pt-BR" b="0" i="0" u="none" strike="noStrike" baseline="0" dirty="0">
                <a:latin typeface="Calibri" panose="020F0502020204030204" pitchFamily="34" charset="0"/>
              </a:rPr>
              <a:t>E9B02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33527053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FC7F-9525-4E66-B0BE-6AA5148BE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front-to-side ratio of the antenna radiation pattern shown in Figure E9-1?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BE6AB6-80EA-47B2-8B60-ED23FB79E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14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5621585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42818F4-0869-8E98-5815-9C932E95A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95FE0-6F87-900D-C8D6-0BA19A8E0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front-to-side ratio of the antenna radiation pattern shown in Figure E9-1?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D4771-88AE-8E1D-0E34-C92690CB1A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12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24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14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E9B03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2850537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56E19-9B4D-4230-83AD-DF6EBB253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front-to-back ratio of the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0FB750-633B-4DCD-8B7A-608024A13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38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E9B04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23478881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CAFF3-7D96-4725-A11E-3DFF1E5A5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front-to-back ratio of the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7C61D-8CF6-43C9-BB2C-7699B71612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28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38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E9B04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23518593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9069-AF12-40FD-8291-46B422DB0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pattern is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9D7DC-FC0C-4441-AE81-34F00617B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Elevation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Azimuth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Near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Polarization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E9B05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10698957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715C1-F11D-42CB-B5CA-6867C0897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antenna pattern is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51BD5-EC7B-4454-BE08-CAE855F2AC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Elevation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Azimuth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Near field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Polarization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E9B05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42127511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05CF4-0C0F-4921-BE9A-71C463781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elevation angle of peak response in the antenna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4A800-7B1C-4864-BF20-96758CBF1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7.5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E9B06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2933511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9F926-5A95-4D0B-99E9-D98D198D6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elevation angle of peak response in the antenna radiation pattern shown in Figure E9-2?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C8555-8E7B-4133-B964-A586C87811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7.5 degrees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 degrees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E9B06 ECLM Page (9 - 7)</a:t>
            </a:r>
          </a:p>
        </p:txBody>
      </p:sp>
    </p:spTree>
    <p:extLst>
      <p:ext uri="{BB962C8B-B14F-4D97-AF65-F5344CB8AC3E}">
        <p14:creationId xmlns:p14="http://schemas.microsoft.com/office/powerpoint/2010/main" val="9384993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5A27F-D3C9-4411-A3D3-5077B0C1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54480"/>
            <a:ext cx="8763000" cy="1097280"/>
          </a:xfrm>
        </p:spPr>
        <p:txBody>
          <a:bodyPr/>
          <a:lstStyle/>
          <a:p>
            <a:r>
              <a:rPr lang="en-US" sz="2800" b="0" i="0" u="none" strike="noStrike" baseline="0" dirty="0">
                <a:latin typeface="Calibri" panose="020F0502020204030204" pitchFamily="34" charset="0"/>
              </a:rPr>
              <a:t>What is the difference in radiated power between a lossless antenna with gain and an isotropic radiator driven by the same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2AA59-3D9D-45BA-9DAC-70D27A588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048000"/>
            <a:ext cx="8229600" cy="3352799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power radiated from the directional antenna is increased by the gain of the antenna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power radiated from the directional antenna is stronger by its front-to-back ratio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They are the same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power radiated from the isotropic radiator is 2.15 dB greater than that from the directional antenna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E9B07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1615018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AA5BC6E-5606-BA41-D8E7-617EFC8FF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D5E59-FACB-8B78-F530-5CA9E6E5C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isotropic radiator?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627883-1F0B-A17C-022C-C59D2CF25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80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calibrated, unidirectional antenna used to make precise antenna gain measurements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omnidirectional, horizontally polarized, precisely calibrated antenna used to make field measurements of antenna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hypothetical, lossless antenna having equal radiation intensity in all directions used as a reference for antenna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spacecraft antenna used to direct signals toward Earth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E9A01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9535795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D19C361-23CE-066E-3A20-7155E3062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80E83-908C-3A67-A74E-035807AAF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54480"/>
            <a:ext cx="8763000" cy="1097280"/>
          </a:xfrm>
        </p:spPr>
        <p:txBody>
          <a:bodyPr/>
          <a:lstStyle/>
          <a:p>
            <a:r>
              <a:rPr lang="en-US" sz="2800" b="0" i="0" u="none" strike="noStrike" baseline="0" dirty="0">
                <a:latin typeface="Calibri" panose="020F0502020204030204" pitchFamily="34" charset="0"/>
              </a:rPr>
              <a:t>What is the difference in radiated power between a lossless antenna with gain and an isotropic radiator driven by the same power?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39DC8-20C8-85EA-711A-4331670F3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048000"/>
            <a:ext cx="8229600" cy="3352799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The power radiated from the directional antenna is increased by the gain of the antenna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The power radiated from the directional antenna is stronger by its front-to-back ratio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They are the same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The power radiated from the isotropic radiator is 2.15 dB greater than that from the directional antenna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(C) E9B07 ECLM Page (9 - 3)</a:t>
            </a:r>
          </a:p>
        </p:txBody>
      </p:sp>
    </p:spTree>
    <p:extLst>
      <p:ext uri="{BB962C8B-B14F-4D97-AF65-F5344CB8AC3E}">
        <p14:creationId xmlns:p14="http://schemas.microsoft.com/office/powerpoint/2010/main" val="25256292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5BB4C-1CEA-44CF-8F1C-DDE917FD3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far field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6F905-A6F2-42CA-B8F5-776A53F370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region of the ionosphere where radiated power is not refracted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region where radiated power dissipates over a specified time period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region where radiated field strengths are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region where the shape of the antenna pattern is independent of distance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E9B08 ECLM Page (9 - 2)</a:t>
            </a:r>
          </a:p>
        </p:txBody>
      </p:sp>
    </p:spTree>
    <p:extLst>
      <p:ext uri="{BB962C8B-B14F-4D97-AF65-F5344CB8AC3E}">
        <p14:creationId xmlns:p14="http://schemas.microsoft.com/office/powerpoint/2010/main" val="27358754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1FD04-5B1A-4685-AB77-4F2D1D976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far field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750ED-CEA6-4DB3-AF27-09328EFF7C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region of the ionosphere where radiated power is not refracted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region where radiated power dissipates over a specified time period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region where radiated field strengths are constant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region where the shape of the antenna pattern is independent of distance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E9B08 ECLM Page (9 - 2)</a:t>
            </a:r>
          </a:p>
        </p:txBody>
      </p:sp>
    </p:spTree>
    <p:extLst>
      <p:ext uri="{BB962C8B-B14F-4D97-AF65-F5344CB8AC3E}">
        <p14:creationId xmlns:p14="http://schemas.microsoft.com/office/powerpoint/2010/main" val="30407280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C655B-FA76-475B-98A8-85D96578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analysis is commonly used for modeling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7A315-DF17-40EC-824C-1C943F79E6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Graphical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Method of Moments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Mutual impedance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Calculus differentiation with respect to physical properties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E9B09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80687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87845-CFE2-49F2-86AE-BAF2B3A5E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analysis is commonly used for modeling antennas?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DAE68-844E-41E1-93A8-D3175DA58C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Graphical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Method of Moments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Mutual impedance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Calculus differentiation with respect to physical properties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E9B09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2851083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A20B8-32A1-496B-A0D4-7AF17D442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principle of a Method of Moments analysis?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674E0-1DEF-4D0A-9919-D6D1E2946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wire is modeled as a series of segments, each having a uniform value of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wire is modeled as a single sine-wave current generator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 is modeled as a single sine-wave voltage source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wire is modeled as a series of segments, each having a distinct value of voltage across 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E9B10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26498066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15ED7-F16C-4313-AC4B-540660E0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principle of a Method of Moments analysis?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0E3F4-1EBE-4D4C-B7EC-8223F6ABC4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wire is modeled as a series of segments, each having a uniform value of current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wire is modeled as a single sine-wave current generator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wire is modeled as a single sine-wave voltage source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wire is modeled as a series of segments, each having a distinct value of voltage across it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E9B10 ECLM Page (9 - 40)</a:t>
            </a:r>
          </a:p>
        </p:txBody>
      </p:sp>
    </p:spTree>
    <p:extLst>
      <p:ext uri="{BB962C8B-B14F-4D97-AF65-F5344CB8AC3E}">
        <p14:creationId xmlns:p14="http://schemas.microsoft.com/office/powerpoint/2010/main" val="36700936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E224A-A1E4-42AA-BFC7-72902DBBC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disadvantage of decreasing the number of wire segments in an antenna model below 10 segments per half-wavelength?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AE12E-C2BC-4888-B4BD-F5ED16095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Ground conductivity will not be accurately modeled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resulting design will favor radiation of harmonic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computed feed point impedance may be incorrect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antenna will become mechanically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E9B11 ECLM Page (9 - 41)</a:t>
            </a:r>
          </a:p>
        </p:txBody>
      </p:sp>
    </p:spTree>
    <p:extLst>
      <p:ext uri="{BB962C8B-B14F-4D97-AF65-F5344CB8AC3E}">
        <p14:creationId xmlns:p14="http://schemas.microsoft.com/office/powerpoint/2010/main" val="33778720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1057A-FBF0-4D52-82C9-6C8198877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disadvantage of decreasing the number of wire segments in an antenna model below 10 segments per half-wavelength?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28866-D5EA-4667-8276-43E6D23F43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Ground conductivity will not be accurately modeled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resulting design will favor radiation of harmonic energy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computed feed point impedance may be incorrect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antenna will become mechanically unstable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E9B11 ECLM Page (9 - 41)</a:t>
            </a:r>
          </a:p>
        </p:txBody>
      </p:sp>
    </p:spTree>
    <p:extLst>
      <p:ext uri="{BB962C8B-B14F-4D97-AF65-F5344CB8AC3E}">
        <p14:creationId xmlns:p14="http://schemas.microsoft.com/office/powerpoint/2010/main" val="21986806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0B788-B377-409B-9E77-379906397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180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DE0AF-6BB9-4CF7-B34C-39B95649C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74721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oriented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E9C01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1477228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D2EC2-13E7-406E-B037-EC0C5A538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(ERP) of a repeater station with 150 watts transmitter power output, 2 dB feed line loss, 2.2 dB duplexer loss,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D5EB52-03A0-43A9-810E-80B736D3A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469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78.7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420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286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E9A02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30012104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0B788-B377-409B-9E77-379906397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180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DE0AF-6BB9-4CF7-B34C-39B95649C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74721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oriented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E9C01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14743346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7F736-60CB-437B-8B42-2945C95E0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1/4-wavelength apart and fed 90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8570F-0A2E-494A-9F5E-07AAAE967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964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figure-8 end-fire along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Omni-directional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E9C02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25677550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7F736-60CB-437B-8B42-2945C95E0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1/4-wavelength apart and fed 90 degrees out of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8570F-0A2E-494A-9F5E-07AAAE967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964" y="36576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figure-8 end-fire along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Omni-directional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E9C02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34877919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E9A38-7E35-4ED5-9EC8-6A6D3973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in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F9AD0B-54F7-4A4D-9AA6-44ACC963F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end-fire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E9C03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35197366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F6EF1-B4EA-4056-9021-79EAF7C91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radiation pattern of two 1/4-wavelength vertical antennas spaced 1/2-wavelength apart and fed in phase?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691C2-44FB-4210-A3FF-8D31E39A5E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Omni-directional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Cardioid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Figure-8 broadside to the axis of the array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Figure-8 end-fire along the axis of the array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E9C03 ECLM Page (9 - 18)</a:t>
            </a:r>
          </a:p>
        </p:txBody>
      </p:sp>
    </p:spTree>
    <p:extLst>
      <p:ext uri="{BB962C8B-B14F-4D97-AF65-F5344CB8AC3E}">
        <p14:creationId xmlns:p14="http://schemas.microsoft.com/office/powerpoint/2010/main" val="14012263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4D7B6-9DE6-401F-B3B3-67096F285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the radiation pattern of an unterminated long wire antenna as the wire length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C5267-F103-4706-8AD8-C9BE3C1409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lobes become more perpendicular to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lobes align more in the direction of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vertical angle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front-to-back ratio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E9C04 ECLM Page (9 - 14)</a:t>
            </a:r>
          </a:p>
        </p:txBody>
      </p:sp>
    </p:spTree>
    <p:extLst>
      <p:ext uri="{BB962C8B-B14F-4D97-AF65-F5344CB8AC3E}">
        <p14:creationId xmlns:p14="http://schemas.microsoft.com/office/powerpoint/2010/main" val="40608558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BF04A-81E7-475A-95CC-DB19C8EE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happens to the radiation pattern of an unterminated long wire antenna as the wire length is increased?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97E78-719F-420D-8D66-F6CF07F2DA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lobes become more perpendicular to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lobes align more in the direction of the wire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vertical angle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front-to-back ratio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E9C04 ECLM Page (9 - 14)</a:t>
            </a:r>
          </a:p>
        </p:txBody>
      </p:sp>
    </p:spTree>
    <p:extLst>
      <p:ext uri="{BB962C8B-B14F-4D97-AF65-F5344CB8AC3E}">
        <p14:creationId xmlns:p14="http://schemas.microsoft.com/office/powerpoint/2010/main" val="19740132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EB2BA-0D3A-408E-BEC9-0452CB8E5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feeding an off-center-fed dipole (OCFD) between the center and one end instead of at the midpoint?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ED979-F533-42B5-A050-6E8CC3165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048000"/>
            <a:ext cx="8229600" cy="30784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create a similar feed point impedance on multiple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suppress off-center lobes at higher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resonate the antenna across a wider range of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reduce common-mode current coupling on the feed line shield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E9C05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42250552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7E83765-19AB-8E5A-6DBD-DF337A86D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5A14C-F77B-A25B-6904-A0ACF5437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feeding an off-center-fed dipole (OCFD) between the center and one end instead of at the midpoint?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9338D-2CA4-434B-4414-4CC676DC8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048000"/>
            <a:ext cx="8229600" cy="30784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create a similar feed point impedance on multiple bands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suppress off-center lobes at higher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resonate the antenna across a wider range of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To reduce common-mode current coupling on the feed line shield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E9C05 ECLM Page (9 - 12)</a:t>
            </a:r>
          </a:p>
        </p:txBody>
      </p:sp>
    </p:spTree>
    <p:extLst>
      <p:ext uri="{BB962C8B-B14F-4D97-AF65-F5344CB8AC3E}">
        <p14:creationId xmlns:p14="http://schemas.microsoft.com/office/powerpoint/2010/main" val="20530700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50E7D-FAC7-4DFC-A951-478CC9E77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adding a terminating resistor to a rhombic or long-wire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19571-A3FB-42E5-A037-842758A63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reflects the standing waves on the antenna elements back to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changes the radiation pattern from bidirectional to unidirectional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changes the radiation pattern from horizontal to vertical polarization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decreases the ground loss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E9C06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197246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9555E4A-3962-5417-9E9D-A5A7A3196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2FF44-A4AC-EB13-DEA5-B91E5F099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effective radiated power (ERP) of a repeater station with 150 watts transmitter power output, 2 dB feed line loss, 2.2 dB duplexer loss, and 7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dBd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 gain?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B7580-9D9F-F962-52B7-49257C7F7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469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78.7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420 watts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286 watts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E9A02 ECLM Page (9 - 24)</a:t>
            </a:r>
          </a:p>
        </p:txBody>
      </p:sp>
    </p:spTree>
    <p:extLst>
      <p:ext uri="{BB962C8B-B14F-4D97-AF65-F5344CB8AC3E}">
        <p14:creationId xmlns:p14="http://schemas.microsoft.com/office/powerpoint/2010/main" val="28338380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6FB41-6E78-490F-A1E2-8B95ECF45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effect of adding a terminating resistor to a rhombic or long-wire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BF4A7-9F32-4DEB-8E99-676FAB86D8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reflects the standing waves on the antenna elements back to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changes the radiation pattern from bidirectional to unidirectional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changes the radiation pattern from horizontal to vertical polarization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decreases the ground loss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E9C06 ECLM Page (9 - 15)</a:t>
            </a:r>
          </a:p>
        </p:txBody>
      </p:sp>
    </p:spTree>
    <p:extLst>
      <p:ext uri="{BB962C8B-B14F-4D97-AF65-F5344CB8AC3E}">
        <p14:creationId xmlns:p14="http://schemas.microsoft.com/office/powerpoint/2010/main" val="399352661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76A53-6B40-4198-8E43-C143B908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feed point impedance at the center of a two-wire half-wave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D30AE-28CC-4E86-A14C-FE4F15DA3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72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450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E9C07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294542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6CD49-2CA6-4A6C-B0CB-B4C1698B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feed point impedance at the center of a two-wire half-wave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CAE423-A50E-44F2-88D4-3F6E939E56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72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450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E9C07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11479802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131B3-55FD-4512-A34E-6222FB28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AFFD5-CA76-42C6-A6C8-410E8B04E3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one-quarter wavelength long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ground-plane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half-wave dipole with an additional parallel wire connecting its two ends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dipole configured to provide forward gain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E9C08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74813388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8F943-72FF-46FC-B9CF-86A3E1E22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folded dipole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0070E-8CCB-4F91-8CAA-94497C576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one-quarter wavelength long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type of ground-plane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half-wave dipole with an additional parallel wire connecting its two ends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dipole configured to provide forward gain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E9C08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52272173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C3EC-6B7B-48E2-81D4-D00794A33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G5RV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7CD62-43EA-4C82-8CCA-745EE60D7A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multi-band dipole antenna fed with coax and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through a selected length of open wire transmission line</a:t>
            </a:r>
          </a:p>
          <a:p>
            <a:r>
              <a:rPr lang="it-IT" b="0" i="0" u="none" strike="noStrike" baseline="0" dirty="0">
                <a:latin typeface="Calibri" panose="020F0502020204030204" pitchFamily="34" charset="0"/>
              </a:rPr>
              <a:t>B. A multi-band trap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phased array antenna consisting of multiple loops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wide band dipole using shorted coaxial cable for the radiating elements and fed with a 4:1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E9C09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32476746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EF4C3-7238-4C7A-8F12-4637AD6B0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G5RV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75D28-76DB-40B5-9C7B-FB3D2D59A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multi-band dipole antenna fed with coax and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through a selected length of open wire transmission line</a:t>
            </a:r>
          </a:p>
          <a:p>
            <a:r>
              <a:rPr lang="it-IT" b="0" i="0" u="none" strike="noStrike" baseline="0" dirty="0">
                <a:latin typeface="Calibri" panose="020F0502020204030204" pitchFamily="34" charset="0"/>
              </a:rPr>
              <a:t>B. A multi-band trap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phased array antenna consisting of multiple loops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wide band dipole using shorted coaxial cable for the radiating elements and fed with a 4:1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balun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E9C09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39314124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59A36-E835-4DC9-BD72-DDA148BAD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D5E01-F7BB-4923-96C7-2D4B3FFFE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constructed from zip cord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end fed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omni-directional antenna commonly used for satellite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vertical array capable of quickly changing the direction of maximum radiation by changing phasing lines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E9C10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31405170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1FD91-7965-447A-B826-F14CD900D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935C66-7235-46B5-90B6-4F5E4474F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dipole constructed from zip cord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end fed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omni-directional antenna commonly used for satellite communications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vertical array capable of quickly changing the direction of maximum radiation by changing phasing lines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E9C10 ECLM Page (9 - 10)</a:t>
            </a:r>
          </a:p>
        </p:txBody>
      </p:sp>
    </p:spTree>
    <p:extLst>
      <p:ext uri="{BB962C8B-B14F-4D97-AF65-F5344CB8AC3E}">
        <p14:creationId xmlns:p14="http://schemas.microsoft.com/office/powerpoint/2010/main" val="322895117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8B2D5-F81B-4715-A4E2-1526023F2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far-field elevation pattern of a vertically polarized antenna affected by being mounted over seawater versus soil?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E469C-15AD-441A-A68B-F978F30144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low-angle radiation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Additional higher vertical angle lobes will appear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Fewer vertical lobes will be present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low-angle radiation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246986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2876F-FE3E-4294-B0B1-E78F26AA7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term describing total radiated power takes into account all gains and losses?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05D4C-E91B-4762-8D66-C8C095DB2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Half-power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Effective radiated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Apparent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54178368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24D6B-2064-4C11-B206-02DD11B4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the far-field elevation pattern of a vertically polarized antenna affected by being mounted over seawater versus soil?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DE307-F450-4266-8CD9-9C40CDCF37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low-angle radiation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Additional higher vertical angle lobes will appear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Fewer vertical lobes will be present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low-angle radiation increases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E9C11 ECLM Page (9 - 8)</a:t>
            </a:r>
          </a:p>
        </p:txBody>
      </p:sp>
    </p:spTree>
    <p:extLst>
      <p:ext uri="{BB962C8B-B14F-4D97-AF65-F5344CB8AC3E}">
        <p14:creationId xmlns:p14="http://schemas.microsoft.com/office/powerpoint/2010/main" val="40703446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E2987-75DE-458E-86F1-D1B9683F2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an extended double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7E568-AF4B-4576-8290-85F372C1A2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end-fed full-wave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center-fed 1.5-wavelength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center-fed 1.25-wavelength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end-fed 2-wavelength dipole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E9C12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126445518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EFFE020-C295-C37C-CBBA-D89CF4821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249DE-B304-C2B3-DFEF-B34FEA1E8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an extended double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Zepp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21F99-0362-DCD5-8622-33DF671F3A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end-fed full-wave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center-fed 1.5-wavelength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center-fed 1.25-wavelength dipole antenna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end-fed 2-wavelength dipole antenna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E9C12 ECLM Page (9 - 11)</a:t>
            </a:r>
          </a:p>
        </p:txBody>
      </p:sp>
    </p:spTree>
    <p:extLst>
      <p:ext uri="{BB962C8B-B14F-4D97-AF65-F5344CB8AC3E}">
        <p14:creationId xmlns:p14="http://schemas.microsoft.com/office/powerpoint/2010/main" val="158752090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BA88-933E-4980-83D9-7109AA02F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radiation pattern of a horizontally polarized antenna vary with increasing height above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6FC44-0D09-450C-8CE0-C58F2EE056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takeoff angle of the lowest elevation lobe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takeoff angle of the lowest elevation lobe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E9C13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406847969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C2047-5E45-40AC-B023-8E44EC37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radiation pattern of a horizontally polarized antenna vary with increasing height above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C1AB6-CB63-47EE-96A9-58BBABFAFC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takeoff angle of the lowest elevation lobe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takeoff angle of the lowest elevation lobe decreases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beamwidth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decreases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E9C13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12071328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7A606-37A6-4CB3-AB06-D4B9B610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54480"/>
            <a:ext cx="86106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radiation pattern of a horizontally-polarized antenna mounted above a long slope compare with the same antenna mounted above flat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80051D-B5E2-4C72-84F2-A70D28701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29000"/>
            <a:ext cx="8229600" cy="301752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main lobe takeoff angle increases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main lobe takeoff angle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beamwidth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beamwidth increases in the uphill direction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E9C14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426621026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7A606-37A6-4CB3-AB06-D4B9B610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54480"/>
            <a:ext cx="86106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radiation pattern of a horizontally-polarized antenna mounted above a long slope compare with the same antenna mounted above flat ground?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80051D-B5E2-4C72-84F2-A70D28701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301752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main lobe takeoff angle increases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main lobe takeoff angle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horizontal beamwidth decreases in the downhill direction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horizontal beamwidth increases in the uphill direction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E9C14 ECLM Page (9 - 9)</a:t>
            </a:r>
          </a:p>
        </p:txBody>
      </p:sp>
    </p:spTree>
    <p:extLst>
      <p:ext uri="{BB962C8B-B14F-4D97-AF65-F5344CB8AC3E}">
        <p14:creationId xmlns:p14="http://schemas.microsoft.com/office/powerpoint/2010/main" val="913009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9F9BCED-873F-FEFD-F82A-962500A9C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772B1-27B6-B2D6-EFE2-3EC175B4E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term describing total radiated power takes into account all gains and losses?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5DE02-CB24-0039-2393-95CF0C9C72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factor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Half-power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Effective radiated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Apparent power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E9A03 ECLM Page (9 - 5)</a:t>
            </a:r>
          </a:p>
        </p:txBody>
      </p:sp>
    </p:spTree>
    <p:extLst>
      <p:ext uri="{BB962C8B-B14F-4D97-AF65-F5344CB8AC3E}">
        <p14:creationId xmlns:p14="http://schemas.microsoft.com/office/powerpoint/2010/main" val="697825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2C557-EF85-43D8-8BF2-5556045D9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factors affect the feed point impedance of an antenna?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0600B-4372-4BA5-806A-20B000F52A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Transmission line length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Antenna height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settings of an antenna tuner at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input power level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E9A04 ECLM Page (9 - 6)</a:t>
            </a:r>
          </a:p>
        </p:txBody>
      </p:sp>
    </p:spTree>
    <p:extLst>
      <p:ext uri="{BB962C8B-B14F-4D97-AF65-F5344CB8AC3E}">
        <p14:creationId xmlns:p14="http://schemas.microsoft.com/office/powerpoint/2010/main" val="689041462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144</TotalTime>
  <Words>4259</Words>
  <Application>Microsoft Office PowerPoint</Application>
  <PresentationFormat>On-screen Show (4:3)</PresentationFormat>
  <Paragraphs>447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1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an isotropic radiator?</vt:lpstr>
      <vt:lpstr>What is an isotropic radiator?</vt:lpstr>
      <vt:lpstr>What is the effective radiated power (ERP) of a repeater station with 150 watts transmitter power output, 2 dB feed line loss, 2.2 dB duplexer loss, and 7 dBd antenna gain?</vt:lpstr>
      <vt:lpstr>What is the effective radiated power (ERP) of a repeater station with 150 watts transmitter power output, 2 dB feed line loss, 2.2 dB duplexer loss, and 7 dBd antenna gain?</vt:lpstr>
      <vt:lpstr>What term describing total radiated power takes into account all gains and losses?</vt:lpstr>
      <vt:lpstr>What term describing total radiated power takes into account all gains and losses?</vt:lpstr>
      <vt:lpstr>Which of the following factors affect the feed point impedance of an antenna?</vt:lpstr>
      <vt:lpstr>Which of the following factors affect the feed point impedance of an antenna?</vt:lpstr>
      <vt:lpstr>What does the term “ground gain” mean?</vt:lpstr>
      <vt:lpstr>What does the term “ground gain” mean?</vt:lpstr>
      <vt:lpstr>What is the effective radiated power (ERP) of a repeater station with 200 watts transmitter power output, 4 dB feed line loss, 3.2 dB duplexer loss, 0.8 dB circulator loss, and 10 dBd antenna gain?</vt:lpstr>
      <vt:lpstr>What is the effective radiated power (ERP) of a repeater station with 200 watts transmitter power output, 4 dB feed line loss, 3.2 dB duplexer loss, 0.8 dB circulator loss, and 10 dBd antenna gain?</vt:lpstr>
      <vt:lpstr>What is the effective isotropic radiated power of a repeater station with 200 watts transmitter power output, 2 dB feed line loss, 2.8 dB duplexer loss, 1.2 dB circulator loss and 7 dBi antenna gain?</vt:lpstr>
      <vt:lpstr>What is the effective isotropic radiated power of a repeater station with 200 watts transmitter power output, 2 dB feed line loss, 2.8 dB duplexer loss, 1.2 dB circulator loss and 7 dBi antenna gain?</vt:lpstr>
      <vt:lpstr>Which frequency band has the smallest first Fresnel zone?</vt:lpstr>
      <vt:lpstr>Which frequency band has the smallest first Fresnel zone?</vt:lpstr>
      <vt:lpstr>What is antenna efficiency?</vt:lpstr>
      <vt:lpstr>What is antenna efficiency?</vt:lpstr>
      <vt:lpstr>Which of the following improves the efficiency of a ground-mounted quarter-wave vertical antenna?</vt:lpstr>
      <vt:lpstr>Which of the following improves the efficiency of a ground-mounted quarter-wave vertical antenna?</vt:lpstr>
      <vt:lpstr>Which of the following determines ground losses for a ground-mounted vertical antenna operating on HF?</vt:lpstr>
      <vt:lpstr>Which of the following determines ground losses for a ground-mounted vertical antenna operating on HF?</vt:lpstr>
      <vt:lpstr>How much gain does an antenna have compared to a 1/2-wavelength dipole when it has 6 dB gain over an isotropic antenna?</vt:lpstr>
      <vt:lpstr>How much gain does an antenna have compared to a 1/2-wavelength dipole when it has 6 dB gain over an isotropic antenna?</vt:lpstr>
      <vt:lpstr>What is the 3 dB beamwidth of the antenna radiation pattern shown in Figure E9-1?</vt:lpstr>
      <vt:lpstr>What is the 3 dB beamwidth of the antenna radiation pattern shown in Figure E9-1?</vt:lpstr>
      <vt:lpstr>What is the front-to-back ratio of the antenna radiation pattern shown in Figure E9-1?</vt:lpstr>
      <vt:lpstr>What is the front-to-back ratio of the antenna radiation pattern shown in Figure E9-1?</vt:lpstr>
      <vt:lpstr>What is the front-to-side ratio of the antenna radiation pattern shown in Figure E9-1?</vt:lpstr>
      <vt:lpstr>What is the front-to-side ratio of the antenna radiation pattern shown in Figure E9-1?</vt:lpstr>
      <vt:lpstr>What is the front-to-back ratio of the radiation pattern shown in Figure E9-2?</vt:lpstr>
      <vt:lpstr>What is the front-to-back ratio of the radiation pattern shown in Figure E9-2?</vt:lpstr>
      <vt:lpstr>What type of antenna pattern is shown in Figure E9-2?</vt:lpstr>
      <vt:lpstr>What type of antenna pattern is shown in Figure E9-2?</vt:lpstr>
      <vt:lpstr>What is the elevation angle of peak response in the antenna radiation pattern shown in Figure E9-2?</vt:lpstr>
      <vt:lpstr>What is the elevation angle of peak response in the antenna radiation pattern shown in Figure E9-2?</vt:lpstr>
      <vt:lpstr>What is the difference in radiated power between a lossless antenna with gain and an isotropic radiator driven by the same power?</vt:lpstr>
      <vt:lpstr>What is the difference in radiated power between a lossless antenna with gain and an isotropic radiator driven by the same power?</vt:lpstr>
      <vt:lpstr>What is the far field of an antenna?</vt:lpstr>
      <vt:lpstr>What is the far field of an antenna?</vt:lpstr>
      <vt:lpstr>What type of analysis is commonly used for modeling antennas?</vt:lpstr>
      <vt:lpstr>What type of analysis is commonly used for modeling antennas?</vt:lpstr>
      <vt:lpstr>What is the principle of a Method of Moments analysis?</vt:lpstr>
      <vt:lpstr>What is the principle of a Method of Moments analysis?</vt:lpstr>
      <vt:lpstr>What is a disadvantage of decreasing the number of wire segments in an antenna model below 10 segments per half-wavelength?</vt:lpstr>
      <vt:lpstr>What is a disadvantage of decreasing the number of wire segments in an antenna model below 10 segments per half-wavelength?</vt:lpstr>
      <vt:lpstr>What is the radiation pattern of two 1/4-wavelength vertical antennas spaced 1/2-wavelength apart and fed 180 degrees out of phase?</vt:lpstr>
      <vt:lpstr>What is the radiation pattern of two 1/4-wavelength vertical antennas spaced 1/2-wavelength apart and fed 180 degrees out of phase?</vt:lpstr>
      <vt:lpstr>What is the radiation pattern of two 1/4-wavelength vertical antennas spaced 1/4-wavelength apart and fed 90 degrees out of phase?</vt:lpstr>
      <vt:lpstr>What is the radiation pattern of two 1/4-wavelength vertical antennas spaced 1/4-wavelength apart and fed 90 degrees out of phase?</vt:lpstr>
      <vt:lpstr>What is the radiation pattern of two 1/4-wavelength vertical antennas spaced 1/2-wavelength apart and fed in phase?</vt:lpstr>
      <vt:lpstr>What is the radiation pattern of two 1/4-wavelength vertical antennas spaced 1/2-wavelength apart and fed in phase?</vt:lpstr>
      <vt:lpstr>What happens to the radiation pattern of an unterminated long wire antenna as the wire length is increased?</vt:lpstr>
      <vt:lpstr>What happens to the radiation pattern of an unterminated long wire antenna as the wire length is increased?</vt:lpstr>
      <vt:lpstr>What is the purpose of feeding an off-center-fed dipole (OCFD) between the center and one end instead of at the midpoint?</vt:lpstr>
      <vt:lpstr>What is the purpose of feeding an off-center-fed dipole (OCFD) between the center and one end instead of at the midpoint?</vt:lpstr>
      <vt:lpstr>What is the effect of adding a terminating resistor to a rhombic or long-wire antenna?</vt:lpstr>
      <vt:lpstr>What is the effect of adding a terminating resistor to a rhombic or long-wire antenna?</vt:lpstr>
      <vt:lpstr>What is the approximate feed point impedance at the center of a two-wire half-wave folded dipole antenna?</vt:lpstr>
      <vt:lpstr>What is the approximate feed point impedance at the center of a two-wire half-wave folded dipole antenna?</vt:lpstr>
      <vt:lpstr>What is a folded dipole antenna?</vt:lpstr>
      <vt:lpstr>What is a folded dipole antenna?</vt:lpstr>
      <vt:lpstr>Which of the following describes a G5RV antenna?</vt:lpstr>
      <vt:lpstr>Which of the following describes a G5RV antenna?</vt:lpstr>
      <vt:lpstr>Which of the following describes a Zepp antenna?</vt:lpstr>
      <vt:lpstr>Which of the following describes a Zepp antenna?</vt:lpstr>
      <vt:lpstr>How is the far-field elevation pattern of a vertically polarized antenna affected by being mounted over seawater versus soil?</vt:lpstr>
      <vt:lpstr>How is the far-field elevation pattern of a vertically polarized antenna affected by being mounted over seawater versus soil?</vt:lpstr>
      <vt:lpstr>Which of the following describes an extended double Zepp antenna?</vt:lpstr>
      <vt:lpstr>Which of the following describes an extended double Zepp antenna?</vt:lpstr>
      <vt:lpstr>How does the radiation pattern of a horizontally polarized antenna vary with increasing height above ground?</vt:lpstr>
      <vt:lpstr>How does the radiation pattern of a horizontally polarized antenna vary with increasing height above ground?</vt:lpstr>
      <vt:lpstr>How does the radiation pattern of a horizontally-polarized antenna mounted above a long slope compare with the same antenna mounted above flat ground?</vt:lpstr>
      <vt:lpstr>How does the radiation pattern of a horizontally-polarized antenna mounted above a long slope compare with the same antenna mounted above flat ground?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15</cp:revision>
  <dcterms:created xsi:type="dcterms:W3CDTF">2014-03-12T18:09:47Z</dcterms:created>
  <dcterms:modified xsi:type="dcterms:W3CDTF">2024-06-28T13:16:43Z</dcterms:modified>
</cp:coreProperties>
</file>